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Share Tech Mono"/>
      <p:regular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ShareTech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084bc069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c084bc069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084bc069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084bc069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f14f6348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f14f6348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0553d9f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c0553d9f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0553d9f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0553d9f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0553d9f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0553d9f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0553d9fb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c0553d9f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0553d9fb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0553d9fb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0553d9fb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0553d9fb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0553d9fb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0553d9fb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f14f634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f14f634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bf14f6348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bf14f6348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084bc069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c084bc069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ff8dff25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bff8dff25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f14f6348c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bf14f6348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084bc069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084bc069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ff8dff25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bff8dff25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Two sample t-test result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Chimpanzee vs Japanese Monkey: -3.5172920884660357 0.0008633154507542143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Chimpanzee vs Rhesus Macaque: -4.929759063223899 7.463368054808838e-06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Japanese Monkey vs Rhesus Macaque: -1.2115028941462302 0.2306156237544774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ff8dff25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bff8dff25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0b3e5b4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c0b3e5b4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0b3e5b4f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c0b3e5b4f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f14f634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f14f634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ff8dff2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ff8dff2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ff8dff25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ff8dff2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f14f6348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f14f6348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f14f6348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f14f6348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Fredy ID: -4.629450042388837 1.1372165432910855e-05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ff8dff25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bff8dff25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f14f6348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f14f6348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11" name="Google Shape;11;p2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" name="Google Shape;15;p2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7" name="Google Shape;17;p2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3592300" y="1224088"/>
            <a:ext cx="3894600" cy="21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b="0" sz="45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3592300" y="3606013"/>
            <a:ext cx="3894600" cy="46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118" name="Google Shape;118;p11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0" name="Google Shape;120;p11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21" name="Google Shape;121;p11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22" name="Google Shape;122;p11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" name="Google Shape;123;p11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24" name="Google Shape;124;p11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" name="Google Shape;125;p11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2022300" y="1662625"/>
            <a:ext cx="5099400" cy="987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" type="subTitle"/>
          </p:nvPr>
        </p:nvSpPr>
        <p:spPr>
          <a:xfrm>
            <a:off x="2022300" y="2649625"/>
            <a:ext cx="5099400" cy="464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3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31" name="Google Shape;131;p13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3" name="Google Shape;133;p1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34" name="Google Shape;134;p1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35" name="Google Shape;135;p1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" name="Google Shape;136;p1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37" name="Google Shape;137;p1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8" name="Google Shape;138;p1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2012276" y="1388100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5756001" y="1388100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2012277" y="204917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3" type="subTitle"/>
          </p:nvPr>
        </p:nvSpPr>
        <p:spPr>
          <a:xfrm>
            <a:off x="5756003" y="204917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4" type="title"/>
          </p:nvPr>
        </p:nvSpPr>
        <p:spPr>
          <a:xfrm>
            <a:off x="2012276" y="3103831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5" type="title"/>
          </p:nvPr>
        </p:nvSpPr>
        <p:spPr>
          <a:xfrm>
            <a:off x="5756001" y="3103831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6" type="subTitle"/>
          </p:nvPr>
        </p:nvSpPr>
        <p:spPr>
          <a:xfrm>
            <a:off x="2012303" y="376490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7" type="subTitle"/>
          </p:nvPr>
        </p:nvSpPr>
        <p:spPr>
          <a:xfrm>
            <a:off x="5756007" y="376490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idx="8" type="title"/>
          </p:nvPr>
        </p:nvSpPr>
        <p:spPr>
          <a:xfrm>
            <a:off x="1083985" y="1465608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hasCustomPrompt="1" idx="9" type="title"/>
          </p:nvPr>
        </p:nvSpPr>
        <p:spPr>
          <a:xfrm>
            <a:off x="1083985" y="3168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hasCustomPrompt="1" idx="13" type="title"/>
          </p:nvPr>
        </p:nvSpPr>
        <p:spPr>
          <a:xfrm>
            <a:off x="4827835" y="1465608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hasCustomPrompt="1" idx="14" type="title"/>
          </p:nvPr>
        </p:nvSpPr>
        <p:spPr>
          <a:xfrm>
            <a:off x="4827835" y="3168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/>
          <p:nvPr>
            <p:ph idx="15"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54" name="Google Shape;154;p1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57" name="Google Shape;157;p1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8" name="Google Shape;158;p1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" name="Google Shape;159;p1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60" name="Google Shape;160;p1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1" name="Google Shape;161;p1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2" name="Google Shape;162;p14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65" name="Google Shape;165;p1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68" name="Google Shape;168;p1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69" name="Google Shape;169;p1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" name="Google Shape;170;p1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71" name="Google Shape;171;p1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2" name="Google Shape;172;p1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3" name="Google Shape;173;p15"/>
          <p:cNvSpPr txBox="1"/>
          <p:nvPr>
            <p:ph hasCustomPrompt="1" type="title"/>
          </p:nvPr>
        </p:nvSpPr>
        <p:spPr>
          <a:xfrm>
            <a:off x="1033525" y="1138074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033525" y="1963853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hasCustomPrompt="1" idx="2" type="title"/>
          </p:nvPr>
        </p:nvSpPr>
        <p:spPr>
          <a:xfrm>
            <a:off x="4734275" y="1138074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/>
          <p:nvPr>
            <p:ph idx="3" type="subTitle"/>
          </p:nvPr>
        </p:nvSpPr>
        <p:spPr>
          <a:xfrm>
            <a:off x="4734275" y="1963853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hasCustomPrompt="1" idx="4" type="title"/>
          </p:nvPr>
        </p:nvSpPr>
        <p:spPr>
          <a:xfrm>
            <a:off x="4734275" y="3094299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8" name="Google Shape;178;p15"/>
          <p:cNvSpPr txBox="1"/>
          <p:nvPr>
            <p:ph idx="5" type="subTitle"/>
          </p:nvPr>
        </p:nvSpPr>
        <p:spPr>
          <a:xfrm>
            <a:off x="4734275" y="3920078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hasCustomPrompt="1" idx="6" type="title"/>
          </p:nvPr>
        </p:nvSpPr>
        <p:spPr>
          <a:xfrm>
            <a:off x="1033525" y="3094299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 txBox="1"/>
          <p:nvPr>
            <p:ph idx="7" type="subTitle"/>
          </p:nvPr>
        </p:nvSpPr>
        <p:spPr>
          <a:xfrm>
            <a:off x="1033525" y="3920078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6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83" name="Google Shape;183;p1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5" name="Google Shape;185;p1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86" name="Google Shape;186;p1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87" name="Google Shape;187;p1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" name="Google Shape;188;p1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89" name="Google Shape;189;p1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0" name="Google Shape;190;p1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1" name="Google Shape;191;p16"/>
          <p:cNvSpPr txBox="1"/>
          <p:nvPr>
            <p:ph type="title"/>
          </p:nvPr>
        </p:nvSpPr>
        <p:spPr>
          <a:xfrm>
            <a:off x="1345408" y="193160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16"/>
          <p:cNvSpPr txBox="1"/>
          <p:nvPr>
            <p:ph idx="2" type="title"/>
          </p:nvPr>
        </p:nvSpPr>
        <p:spPr>
          <a:xfrm>
            <a:off x="4920092" y="193160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" name="Google Shape;193;p16"/>
          <p:cNvSpPr txBox="1"/>
          <p:nvPr>
            <p:ph idx="1" type="subTitle"/>
          </p:nvPr>
        </p:nvSpPr>
        <p:spPr>
          <a:xfrm>
            <a:off x="1345408" y="225170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16"/>
          <p:cNvSpPr txBox="1"/>
          <p:nvPr>
            <p:ph idx="3" type="subTitle"/>
          </p:nvPr>
        </p:nvSpPr>
        <p:spPr>
          <a:xfrm>
            <a:off x="4920092" y="225170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6"/>
          <p:cNvSpPr txBox="1"/>
          <p:nvPr>
            <p:ph idx="4" type="title"/>
          </p:nvPr>
        </p:nvSpPr>
        <p:spPr>
          <a:xfrm>
            <a:off x="1345408" y="3680442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5" type="title"/>
          </p:nvPr>
        </p:nvSpPr>
        <p:spPr>
          <a:xfrm>
            <a:off x="4920092" y="3680442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16"/>
          <p:cNvSpPr txBox="1"/>
          <p:nvPr>
            <p:ph idx="6" type="subTitle"/>
          </p:nvPr>
        </p:nvSpPr>
        <p:spPr>
          <a:xfrm>
            <a:off x="1345408" y="400065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7" type="subTitle"/>
          </p:nvPr>
        </p:nvSpPr>
        <p:spPr>
          <a:xfrm>
            <a:off x="4920092" y="400065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6"/>
          <p:cNvSpPr txBox="1"/>
          <p:nvPr>
            <p:ph idx="8"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202" name="Google Shape;202;p1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4" name="Google Shape;204;p1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05" name="Google Shape;205;p1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06" name="Google Shape;206;p1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" name="Google Shape;207;p1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08" name="Google Shape;208;p1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9" name="Google Shape;209;p1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10" name="Google Shape;210;p17"/>
          <p:cNvSpPr txBox="1"/>
          <p:nvPr>
            <p:ph type="title"/>
          </p:nvPr>
        </p:nvSpPr>
        <p:spPr>
          <a:xfrm>
            <a:off x="813450" y="141810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idx="2" type="title"/>
          </p:nvPr>
        </p:nvSpPr>
        <p:spPr>
          <a:xfrm>
            <a:off x="3487204" y="141810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17"/>
          <p:cNvSpPr txBox="1"/>
          <p:nvPr>
            <p:ph idx="1" type="subTitle"/>
          </p:nvPr>
        </p:nvSpPr>
        <p:spPr>
          <a:xfrm>
            <a:off x="813450" y="1960323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17"/>
          <p:cNvSpPr txBox="1"/>
          <p:nvPr>
            <p:ph idx="3" type="subTitle"/>
          </p:nvPr>
        </p:nvSpPr>
        <p:spPr>
          <a:xfrm>
            <a:off x="3487196" y="1960323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7"/>
          <p:cNvSpPr txBox="1"/>
          <p:nvPr>
            <p:ph idx="4" type="title"/>
          </p:nvPr>
        </p:nvSpPr>
        <p:spPr>
          <a:xfrm>
            <a:off x="813450" y="314818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17"/>
          <p:cNvSpPr txBox="1"/>
          <p:nvPr>
            <p:ph idx="5" type="title"/>
          </p:nvPr>
        </p:nvSpPr>
        <p:spPr>
          <a:xfrm>
            <a:off x="3487204" y="314818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6" type="subTitle"/>
          </p:nvPr>
        </p:nvSpPr>
        <p:spPr>
          <a:xfrm>
            <a:off x="813450" y="3690278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7" type="subTitle"/>
          </p:nvPr>
        </p:nvSpPr>
        <p:spPr>
          <a:xfrm>
            <a:off x="3487196" y="3690278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8" type="title"/>
          </p:nvPr>
        </p:nvSpPr>
        <p:spPr>
          <a:xfrm>
            <a:off x="6160942" y="141810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9" type="subTitle"/>
          </p:nvPr>
        </p:nvSpPr>
        <p:spPr>
          <a:xfrm>
            <a:off x="6160925" y="1960323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13" type="title"/>
          </p:nvPr>
        </p:nvSpPr>
        <p:spPr>
          <a:xfrm>
            <a:off x="6160942" y="314818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14" type="subTitle"/>
          </p:nvPr>
        </p:nvSpPr>
        <p:spPr>
          <a:xfrm>
            <a:off x="6160925" y="3690278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15"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>
            <a:off x="716075" y="156450"/>
            <a:ext cx="7711918" cy="4830981"/>
            <a:chOff x="-2105881" y="537468"/>
            <a:chExt cx="10533968" cy="6598800"/>
          </a:xfrm>
        </p:grpSpPr>
        <p:sp>
          <p:nvSpPr>
            <p:cNvPr id="225" name="Google Shape;225;p18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7" name="Google Shape;227;p1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28" name="Google Shape;228;p1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29" name="Google Shape;229;p1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" name="Google Shape;230;p1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31" name="Google Shape;231;p1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2" name="Google Shape;232;p1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3" name="Google Shape;233;p18"/>
          <p:cNvSpPr txBox="1"/>
          <p:nvPr>
            <p:ph type="ctrTitle"/>
          </p:nvPr>
        </p:nvSpPr>
        <p:spPr>
          <a:xfrm>
            <a:off x="2319750" y="645350"/>
            <a:ext cx="45045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34" name="Google Shape;234;p18"/>
          <p:cNvSpPr txBox="1"/>
          <p:nvPr>
            <p:ph idx="1" type="subTitle"/>
          </p:nvPr>
        </p:nvSpPr>
        <p:spPr>
          <a:xfrm>
            <a:off x="2319750" y="1726251"/>
            <a:ext cx="45045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18"/>
          <p:cNvSpPr txBox="1"/>
          <p:nvPr/>
        </p:nvSpPr>
        <p:spPr>
          <a:xfrm>
            <a:off x="2319788" y="3684675"/>
            <a:ext cx="45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CRÉDITOS: Este modelo de apresentação foi criado pela</a:t>
            </a:r>
            <a:r>
              <a:rPr lang="en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b="1" lang="en" sz="1000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, e inclui ícones do</a:t>
            </a:r>
            <a:r>
              <a:rPr lang="en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b="1" lang="en" sz="1000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e imagens da</a:t>
            </a:r>
            <a:r>
              <a:rPr lang="en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b="1" lang="en" sz="1000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238" name="Google Shape;238;p1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1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41" name="Google Shape;241;p1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42" name="Google Shape;242;p1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1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44" name="Google Shape;244;p1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0"/>
          <p:cNvGrpSpPr/>
          <p:nvPr/>
        </p:nvGrpSpPr>
        <p:grpSpPr>
          <a:xfrm>
            <a:off x="716075" y="156450"/>
            <a:ext cx="7711918" cy="4830981"/>
            <a:chOff x="-2105881" y="537468"/>
            <a:chExt cx="10533968" cy="6598800"/>
          </a:xfrm>
        </p:grpSpPr>
        <p:sp>
          <p:nvSpPr>
            <p:cNvPr id="248" name="Google Shape;248;p20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0" name="Google Shape;250;p2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51" name="Google Shape;251;p2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52" name="Google Shape;252;p2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" name="Google Shape;253;p2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54" name="Google Shape;254;p2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5" name="Google Shape;255;p2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23" name="Google Shape;23;p3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6" name="Google Shape;26;p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7" name="Google Shape;27;p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" name="Google Shape;28;p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9" name="Google Shape;29;p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0" name="Google Shape;30;p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1" name="Google Shape;31;p3"/>
          <p:cNvSpPr txBox="1"/>
          <p:nvPr>
            <p:ph type="title"/>
          </p:nvPr>
        </p:nvSpPr>
        <p:spPr>
          <a:xfrm>
            <a:off x="4480750" y="1597469"/>
            <a:ext cx="33846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2234514" y="2107351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4480750" y="2820325"/>
            <a:ext cx="3384600" cy="72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36" name="Google Shape;36;p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9" name="Google Shape;39;p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0" name="Google Shape;40;p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" name="Google Shape;41;p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2" name="Google Shape;42;p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4" name="Google Shape;44;p4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720000" y="1110150"/>
            <a:ext cx="77040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48" name="Google Shape;48;p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51" name="Google Shape;51;p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52" name="Google Shape;52;p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" name="Google Shape;53;p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54" name="Google Shape;54;p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" name="Google Shape;55;p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721125" y="1202800"/>
            <a:ext cx="37593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4663650" y="1634200"/>
            <a:ext cx="37593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2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61" name="Google Shape;61;p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" name="Google Shape;63;p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67" name="Google Shape;67;p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" name="Google Shape;68;p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72" name="Google Shape;72;p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" name="Google Shape;74;p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75" name="Google Shape;75;p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76" name="Google Shape;76;p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" name="Google Shape;77;p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78" name="Google Shape;78;p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" name="Google Shape;79;p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0" name="Google Shape;80;p7"/>
          <p:cNvSpPr txBox="1"/>
          <p:nvPr>
            <p:ph type="title"/>
          </p:nvPr>
        </p:nvSpPr>
        <p:spPr>
          <a:xfrm>
            <a:off x="3507200" y="850450"/>
            <a:ext cx="4462800" cy="18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7"/>
          <p:cNvSpPr txBox="1"/>
          <p:nvPr>
            <p:ph idx="1" type="subTitle"/>
          </p:nvPr>
        </p:nvSpPr>
        <p:spPr>
          <a:xfrm>
            <a:off x="3507198" y="2818238"/>
            <a:ext cx="4462800" cy="147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84" name="Google Shape;84;p8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87" name="Google Shape;87;p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88" name="Google Shape;88;p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" name="Google Shape;89;p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90" name="Google Shape;90;p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2" name="Google Shape;92;p8"/>
          <p:cNvSpPr txBox="1"/>
          <p:nvPr>
            <p:ph type="title"/>
          </p:nvPr>
        </p:nvSpPr>
        <p:spPr>
          <a:xfrm>
            <a:off x="1695150" y="1278750"/>
            <a:ext cx="5751300" cy="2586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95" name="Google Shape;95;p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7" name="Google Shape;97;p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98" name="Google Shape;98;p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99" name="Google Shape;99;p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" name="Google Shape;100;p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01" name="Google Shape;101;p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2" name="Google Shape;102;p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720000" y="1294075"/>
            <a:ext cx="77040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07" name="Google Shape;107;p10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9" name="Google Shape;109;p1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10" name="Google Shape;110;p1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11" name="Google Shape;111;p1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" name="Google Shape;112;p1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13" name="Google Shape;113;p1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" name="Google Shape;114;p1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5" name="Google Shape;115;p10"/>
          <p:cNvSpPr txBox="1"/>
          <p:nvPr>
            <p:ph idx="1" type="body"/>
          </p:nvPr>
        </p:nvSpPr>
        <p:spPr>
          <a:xfrm>
            <a:off x="1375950" y="3837500"/>
            <a:ext cx="6392100" cy="605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visiome.neuroinf.jp/primfac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ctrTitle"/>
          </p:nvPr>
        </p:nvSpPr>
        <p:spPr>
          <a:xfrm>
            <a:off x="1556425" y="895800"/>
            <a:ext cx="5930400" cy="21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Montserrat"/>
                <a:ea typeface="Montserrat"/>
                <a:cs typeface="Montserrat"/>
                <a:sym typeface="Montserrat"/>
              </a:rPr>
              <a:t>PSY 1406:</a:t>
            </a:r>
            <a:r>
              <a:rPr lang="en" sz="3900">
                <a:latin typeface="Montserrat"/>
                <a:ea typeface="Montserrat"/>
                <a:cs typeface="Montserrat"/>
                <a:sym typeface="Montserrat"/>
              </a:rPr>
              <a:t> Primate FaceNet Detection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1"/>
          <p:cNvSpPr txBox="1"/>
          <p:nvPr>
            <p:ph idx="1" type="subTitle"/>
          </p:nvPr>
        </p:nvSpPr>
        <p:spPr>
          <a:xfrm>
            <a:off x="1556500" y="3277725"/>
            <a:ext cx="5486400" cy="6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Group Members: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 Andrew Byun, Julia Casas, Ethan McFarlin, and Claire Suen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720000" y="683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Description of Dataset (Question 2-4)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814700" y="1459150"/>
            <a:ext cx="7003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PrimFace (Face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non-human primates)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https://visiome.neuroinf.jp/primface/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Primate Types: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Japanese Monkey, Rhesus Macaque, Chimpanzee with metadata on gender and age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Images of n=3 for each of the primate types were used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Negative/Positive/Anchor Images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838025" y="1266550"/>
            <a:ext cx="157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Anchor: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Rhesus Macaque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(Female/Age:5)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3362025" y="1266538"/>
            <a:ext cx="207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Positive: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Rhesus Macaque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(Female/Age:5)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 angled images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5721375" y="1266550"/>
            <a:ext cx="297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Negative: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Rhesus Macaque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(Female/Age:20)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Rhesus Macaque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(Male/Age:5)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741550" y="3833975"/>
            <a:ext cx="75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design allows us to investigate discriminative capacity of FaceNet on Rhesus Macaque gender, but also Age (Question 3)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5" y="1432400"/>
            <a:ext cx="2974802" cy="297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575" y="1953750"/>
            <a:ext cx="2435000" cy="24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7950" y="1077225"/>
            <a:ext cx="3623598" cy="362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0425" y="1435650"/>
            <a:ext cx="3623598" cy="362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8225" y="1432400"/>
            <a:ext cx="3581527" cy="358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974" y="615900"/>
            <a:ext cx="6692598" cy="398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/>
          <p:nvPr/>
        </p:nvSpPr>
        <p:spPr>
          <a:xfrm>
            <a:off x="3960875" y="1434475"/>
            <a:ext cx="1469100" cy="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4122875" y="1065175"/>
            <a:ext cx="11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NS</a:t>
            </a:r>
            <a:endParaRPr sz="1200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Facenet recognize males more accurately than females?</a:t>
            </a:r>
            <a:endParaRPr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25" y="2113300"/>
            <a:ext cx="8041750" cy="23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type="title"/>
          </p:nvPr>
        </p:nvSpPr>
        <p:spPr>
          <a:xfrm>
            <a:off x="720000" y="537450"/>
            <a:ext cx="77040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Facenet recognize males more accurately than females, controlling for age?</a:t>
            </a:r>
            <a:endParaRPr/>
          </a:p>
        </p:txBody>
      </p:sp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75" y="2153875"/>
            <a:ext cx="3793425" cy="264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225" y="2571750"/>
            <a:ext cx="4250500" cy="14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720000" y="537450"/>
            <a:ext cx="77040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Facenet recognize males more accurately than females, controlling for age groups?</a:t>
            </a:r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50" y="2064450"/>
            <a:ext cx="3694050" cy="28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900" y="2373375"/>
            <a:ext cx="4468475" cy="16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>
            <p:ph type="title"/>
          </p:nvPr>
        </p:nvSpPr>
        <p:spPr>
          <a:xfrm>
            <a:off x="720000" y="537450"/>
            <a:ext cx="77040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Analysis: Can we predict </a:t>
            </a:r>
            <a:r>
              <a:rPr lang="en"/>
              <a:t>euclidean</a:t>
            </a:r>
            <a:r>
              <a:rPr lang="en"/>
              <a:t> distance based on age group while controlling for gender</a:t>
            </a:r>
            <a:r>
              <a:rPr lang="en"/>
              <a:t>?</a:t>
            </a:r>
            <a:endParaRPr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00" y="2053250"/>
            <a:ext cx="3767000" cy="2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800" y="2214590"/>
            <a:ext cx="4308675" cy="15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type="title"/>
          </p:nvPr>
        </p:nvSpPr>
        <p:spPr>
          <a:xfrm>
            <a:off x="720000" y="537450"/>
            <a:ext cx="77040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Analysis: Can we predict euclidean distance based on age group while controlling for gender?</a:t>
            </a:r>
            <a:endParaRPr/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00" y="1997350"/>
            <a:ext cx="4106500" cy="291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18100"/>
            <a:ext cx="40247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(Broad)</a:t>
            </a:r>
            <a:endParaRPr/>
          </a:p>
        </p:txBody>
      </p:sp>
      <p:sp>
        <p:nvSpPr>
          <p:cNvPr id="387" name="Google Shape;387;p38"/>
          <p:cNvSpPr txBox="1"/>
          <p:nvPr>
            <p:ph idx="1" type="body"/>
          </p:nvPr>
        </p:nvSpPr>
        <p:spPr>
          <a:xfrm>
            <a:off x="720000" y="1294075"/>
            <a:ext cx="77040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Facenet’s sensitivity to Chimp faces: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Training data bias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Feature emphasis discrepancy: Facenet is trained to emphasize and distinguish among human faces (eye spacing, facial symmetry, etc) which might not be as pronounced in Chimps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Facial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structure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and variability differences: can lead to misinterpretation or overlooked by algorithm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Gender differences in chimp: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gender differences are not pronounced enough to be detected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Age as a confounding factor: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Sample Size and Study design: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Can replicate using different chimps as “anchor”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if effect size is small, larger sample sizes are necessary to detect significant differences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/>
          <p:nvPr>
            <p:ph idx="1" type="body"/>
          </p:nvPr>
        </p:nvSpPr>
        <p:spPr>
          <a:xfrm>
            <a:off x="720000" y="1294075"/>
            <a:ext cx="7704000" cy="3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400" u="sng">
                <a:latin typeface="Montserrat"/>
                <a:ea typeface="Montserrat"/>
                <a:cs typeface="Montserrat"/>
                <a:sym typeface="Montserrat"/>
              </a:rPr>
              <a:t>Triplet Loss Function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: used to ensure that an image of a specific person’s face is closer to all other images of the same person than to any image of any other person in the dataset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Chimps: struggle with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subtle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differences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or misaligned of features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400" u="sng">
                <a:latin typeface="Montserrat"/>
                <a:ea typeface="Montserrat"/>
                <a:cs typeface="Montserrat"/>
                <a:sym typeface="Montserrat"/>
              </a:rPr>
              <a:t>CNN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: used for feature extraction, tuned to human facial features (eyes, noses, mouths) in specific configurations and proportions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400" u="sng">
                <a:latin typeface="Montserrat"/>
                <a:ea typeface="Montserrat"/>
                <a:cs typeface="Montserrat"/>
                <a:sym typeface="Montserrat"/>
              </a:rPr>
              <a:t>Embedding layer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: Used to compare faces and determine similarity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39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(Algorithm)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720000" y="768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Research Questions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720000" y="1523575"/>
            <a:ext cx="77040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How does FaceNet perform on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non-human face recognition tasks?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What role do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gender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age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play in FaceNet’s detection capabilities?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Can FaceNet help us gain insight into visual indicators of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evolutionary similarity?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Does FaceNet prove useful in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differentiating between species?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idx="1" type="subTitle"/>
          </p:nvPr>
        </p:nvSpPr>
        <p:spPr>
          <a:xfrm>
            <a:off x="2022300" y="2649625"/>
            <a:ext cx="5099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 FaceNet discriminate </a:t>
            </a:r>
            <a:r>
              <a:rPr b="1" lang="en"/>
              <a:t>age</a:t>
            </a:r>
            <a:r>
              <a:rPr lang="en"/>
              <a:t> within species?</a:t>
            </a:r>
            <a:endParaRPr/>
          </a:p>
        </p:txBody>
      </p:sp>
      <p:sp>
        <p:nvSpPr>
          <p:cNvPr id="399" name="Google Shape;399;p40"/>
          <p:cNvSpPr txBox="1"/>
          <p:nvPr>
            <p:ph type="title"/>
          </p:nvPr>
        </p:nvSpPr>
        <p:spPr>
          <a:xfrm>
            <a:off x="2022300" y="1662625"/>
            <a:ext cx="50994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Question 3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Negative/Positive/Anchor Images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838025" y="1266550"/>
            <a:ext cx="157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Anchor: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Rhesus Macaque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(Female/Age:5)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3362025" y="1266538"/>
            <a:ext cx="207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Positive: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Rhesus Macaque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(Female/Age:5)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 angled images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1"/>
          <p:cNvSpPr txBox="1"/>
          <p:nvPr/>
        </p:nvSpPr>
        <p:spPr>
          <a:xfrm>
            <a:off x="5721375" y="1266550"/>
            <a:ext cx="297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Negative: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Rhesus Macaque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(Female/Age:20)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Rhesus Macaque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(Male/Age:5)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41"/>
          <p:cNvSpPr txBox="1"/>
          <p:nvPr/>
        </p:nvSpPr>
        <p:spPr>
          <a:xfrm>
            <a:off x="741550" y="3833975"/>
            <a:ext cx="75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design allows us to investigate discriminative capacity of FaceNet on Rhesus Macaque gender, but also Age (Question 3)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5" y="1432400"/>
            <a:ext cx="2974802" cy="297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575" y="1953750"/>
            <a:ext cx="2435000" cy="24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7950" y="1077225"/>
            <a:ext cx="3623598" cy="362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0425" y="1435650"/>
            <a:ext cx="3623598" cy="362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8225" y="1432400"/>
            <a:ext cx="3581527" cy="358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211" y="691975"/>
            <a:ext cx="6444826" cy="3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2"/>
          <p:cNvSpPr/>
          <p:nvPr/>
        </p:nvSpPr>
        <p:spPr>
          <a:xfrm>
            <a:off x="3960875" y="1434475"/>
            <a:ext cx="1469100" cy="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4122875" y="1065175"/>
            <a:ext cx="11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NS</a:t>
            </a:r>
            <a:endParaRPr sz="1200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idx="1" type="subTitle"/>
          </p:nvPr>
        </p:nvSpPr>
        <p:spPr>
          <a:xfrm>
            <a:off x="2022300" y="2649625"/>
            <a:ext cx="50994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 FaceNet discriminate across species? (Chimps vs Rhesus vs Jap. Monkey)</a:t>
            </a:r>
            <a:endParaRPr/>
          </a:p>
        </p:txBody>
      </p:sp>
      <p:sp>
        <p:nvSpPr>
          <p:cNvPr id="426" name="Google Shape;426;p43"/>
          <p:cNvSpPr txBox="1"/>
          <p:nvPr>
            <p:ph type="title"/>
          </p:nvPr>
        </p:nvSpPr>
        <p:spPr>
          <a:xfrm>
            <a:off x="2022300" y="1662625"/>
            <a:ext cx="50994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Question 4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499" y="1547000"/>
            <a:ext cx="2493624" cy="24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575" y="1816075"/>
            <a:ext cx="2823373" cy="282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550" y="1857050"/>
            <a:ext cx="2125573" cy="212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4625" y="2287275"/>
            <a:ext cx="2510249" cy="251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3100" y="1415512"/>
            <a:ext cx="3355448" cy="33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Negative/Positive/Anchor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838025" y="1266550"/>
            <a:ext cx="157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Anchor: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Chimpanzee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(Female/Age:34)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3362025" y="1266538"/>
            <a:ext cx="20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Positive: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Images of 3 Chimpanzees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44"/>
          <p:cNvSpPr txBox="1"/>
          <p:nvPr/>
        </p:nvSpPr>
        <p:spPr>
          <a:xfrm>
            <a:off x="5721375" y="1266550"/>
            <a:ext cx="297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Negative: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Images of 3 Rhesus Macaques,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Images of Japanese Monkeys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250" y="1282075"/>
            <a:ext cx="6032701" cy="36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5"/>
          <p:cNvSpPr/>
          <p:nvPr/>
        </p:nvSpPr>
        <p:spPr>
          <a:xfrm>
            <a:off x="2862725" y="2077400"/>
            <a:ext cx="1469100" cy="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46" name="Google Shape;446;p45"/>
          <p:cNvSpPr txBox="1"/>
          <p:nvPr/>
        </p:nvSpPr>
        <p:spPr>
          <a:xfrm>
            <a:off x="3024725" y="1808725"/>
            <a:ext cx="11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 = 0.00086</a:t>
            </a:r>
            <a:endParaRPr sz="1200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47" name="Google Shape;447;p45"/>
          <p:cNvSpPr/>
          <p:nvPr/>
        </p:nvSpPr>
        <p:spPr>
          <a:xfrm>
            <a:off x="2862725" y="1716050"/>
            <a:ext cx="3219300" cy="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48" name="Google Shape;448;p45"/>
          <p:cNvSpPr txBox="1"/>
          <p:nvPr/>
        </p:nvSpPr>
        <p:spPr>
          <a:xfrm>
            <a:off x="4113250" y="1447375"/>
            <a:ext cx="11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 &lt; 8e-6</a:t>
            </a:r>
            <a:endParaRPr sz="1200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49" name="Google Shape;449;p45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Can FaceNet distinguish Ape Types?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0" y="0"/>
            <a:ext cx="60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00" y="1328975"/>
            <a:ext cx="8393574" cy="3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6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Can FaceNet distinguish Ape Types?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/>
          <p:nvPr>
            <p:ph type="title"/>
          </p:nvPr>
        </p:nvSpPr>
        <p:spPr>
          <a:xfrm>
            <a:off x="2022300" y="2078250"/>
            <a:ext cx="50994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>
            <p:ph type="ctrTitle"/>
          </p:nvPr>
        </p:nvSpPr>
        <p:spPr>
          <a:xfrm>
            <a:off x="1556425" y="895800"/>
            <a:ext cx="5930400" cy="21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b="1"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48"/>
          <p:cNvSpPr txBox="1"/>
          <p:nvPr>
            <p:ph idx="1" type="subTitle"/>
          </p:nvPr>
        </p:nvSpPr>
        <p:spPr>
          <a:xfrm>
            <a:off x="1556425" y="2961575"/>
            <a:ext cx="5486400" cy="6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hank you for your time and attention!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720000" y="659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720000" y="1438450"/>
            <a:ext cx="77040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While FaceNet </a:t>
            </a:r>
            <a:r>
              <a:rPr b="1" i="1" lang="en" sz="1500">
                <a:latin typeface="Montserrat"/>
                <a:ea typeface="Montserrat"/>
                <a:cs typeface="Montserrat"/>
                <a:sym typeface="Montserrat"/>
              </a:rPr>
              <a:t>will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be able to</a:t>
            </a:r>
            <a:r>
              <a:rPr i="1" lang="en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distinguish between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individual chimps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(by some statistically significant margin), it will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struggle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with more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advanced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 face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recognition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tasks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along the axes of gender, age, and interspecies identification.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To test this theory, we will pass input images from annotated datasets of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chimps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rhesus macaques,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Japanese Monkeys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into FaceNet and compute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statistical analysis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on the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euclidean distance scores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We will break this analysis into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4 questions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and carry out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independent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euclidean distance computations for each of them.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idx="1" type="subTitle"/>
          </p:nvPr>
        </p:nvSpPr>
        <p:spPr>
          <a:xfrm>
            <a:off x="2022300" y="2649625"/>
            <a:ext cx="5099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 FaceNet identify individual chimps?</a:t>
            </a:r>
            <a:endParaRPr/>
          </a:p>
        </p:txBody>
      </p:sp>
      <p:sp>
        <p:nvSpPr>
          <p:cNvPr id="279" name="Google Shape;279;p24"/>
          <p:cNvSpPr txBox="1"/>
          <p:nvPr>
            <p:ph type="title"/>
          </p:nvPr>
        </p:nvSpPr>
        <p:spPr>
          <a:xfrm>
            <a:off x="2022300" y="1662625"/>
            <a:ext cx="50994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Question 1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720000" y="683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Dataset and Wrangling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814700" y="1459150"/>
            <a:ext cx="70038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Alexander Freytag and Erik Rodner and Marcel Simon and Alexander Loos and Hjalmar Kühl and Joachim Denzler: "Chimpanzee Faces in the Wild: Log-Euclidean CNNs for Predicting Identities and Attributes of Primates", German Conference on Pattern Recognition (GCPR), 2016.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Cleaned Data: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50 chimp images. Half of the images are of the same chimp named ‘Fredy’. The other half of the images depict different chimps.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Negative/Positive/Anchor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1228175" y="4058850"/>
            <a:ext cx="700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Anchor: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Fredy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(Image ID #54)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225" y="2527750"/>
            <a:ext cx="1457025" cy="13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/>
          <p:nvPr/>
        </p:nvSpPr>
        <p:spPr>
          <a:xfrm>
            <a:off x="3073600" y="1377388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Positive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49 Other Fredy Images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600" y="2052463"/>
            <a:ext cx="1056150" cy="88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294" y="2273088"/>
            <a:ext cx="1056150" cy="11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0000" y="2548975"/>
            <a:ext cx="1056150" cy="102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0148" y="2787774"/>
            <a:ext cx="1056150" cy="97831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/>
          <p:nvPr/>
        </p:nvSpPr>
        <p:spPr>
          <a:xfrm>
            <a:off x="6095900" y="3164925"/>
            <a:ext cx="145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50 Non-Fredy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Chimp Images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1462" y="1463249"/>
            <a:ext cx="1032650" cy="106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6117" y="1688545"/>
            <a:ext cx="983950" cy="96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2419" y="1933370"/>
            <a:ext cx="1032654" cy="107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53487" y="2111148"/>
            <a:ext cx="983944" cy="94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75" y="824700"/>
            <a:ext cx="8445373" cy="336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463" y="757650"/>
            <a:ext cx="6259072" cy="372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>
            <a:off x="3975000" y="1551500"/>
            <a:ext cx="1469100" cy="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4242075" y="1205600"/>
            <a:ext cx="11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 &lt; 2e-5</a:t>
            </a:r>
            <a:endParaRPr sz="1200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idx="1" type="subTitle"/>
          </p:nvPr>
        </p:nvSpPr>
        <p:spPr>
          <a:xfrm>
            <a:off x="2022300" y="2649625"/>
            <a:ext cx="50994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 FaceNet discriminate between gender within species?</a:t>
            </a:r>
            <a:endParaRPr/>
          </a:p>
        </p:txBody>
      </p:sp>
      <p:sp>
        <p:nvSpPr>
          <p:cNvPr id="320" name="Google Shape;320;p29"/>
          <p:cNvSpPr txBox="1"/>
          <p:nvPr>
            <p:ph type="title"/>
          </p:nvPr>
        </p:nvSpPr>
        <p:spPr>
          <a:xfrm>
            <a:off x="2022300" y="1662625"/>
            <a:ext cx="50994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Question 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Technologies Consulting by Slidesgo">
  <a:themeElements>
    <a:clrScheme name="Simple Light">
      <a:dk1>
        <a:srgbClr val="FFFFFF"/>
      </a:dk1>
      <a:lt1>
        <a:srgbClr val="2F3B42"/>
      </a:lt1>
      <a:dk2>
        <a:srgbClr val="CE90F7"/>
      </a:dk2>
      <a:lt2>
        <a:srgbClr val="00FFFF"/>
      </a:lt2>
      <a:accent1>
        <a:srgbClr val="FD7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